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Tahoma"/>
      <p:regular r:id="rId36"/>
      <p:bold r:id="rId37"/>
    </p:embeddedFont>
    <p:embeddedFont>
      <p:font typeface="Arial Black"/>
      <p:regular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gLsrk/Y92lgQdpsLpywe4lI+Ld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7EE5DB-1F44-40E6-BEEE-3B2335C03DA0}">
  <a:tblStyle styleId="{077EE5DB-1F44-40E6-BEEE-3B2335C03DA0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3297E7F-49A7-47C6-9C72-7B6A49054F02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Trebuchet MS"/>
          <a:ea typeface="Trebuchet MS"/>
          <a:cs typeface="Trebuchet MS"/>
        </a:font>
        <a:schemeClr val="dk1"/>
      </a:tcTxStyle>
    </a:seCell>
    <a:swCell>
      <a:tcTxStyle b="on" i="off">
        <a:font>
          <a:latin typeface="Trebuchet MS"/>
          <a:ea typeface="Trebuchet MS"/>
          <a:cs typeface="Trebuchet MS"/>
        </a:font>
        <a:schemeClr val="dk1"/>
      </a:tcTx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Tahoma-bold.fntdata"/><Relationship Id="rId14" Type="http://schemas.openxmlformats.org/officeDocument/2006/relationships/slide" Target="slides/slide9.xml"/><Relationship Id="rId36" Type="http://schemas.openxmlformats.org/officeDocument/2006/relationships/font" Target="fonts/Tahoma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afcc509f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fafcc509f9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4666a695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24666a6952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4666a69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24666a695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afcc509f9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fafcc509f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fafcc509f9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g2fafcc509f9_0_4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fafcc509f9_0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fafcc509f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4666a695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24666a6952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4666a695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g224666a6952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fafcc509f9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9" name="Google Shape;399;g2fafcc509f9_0_2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fafcc509f9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g2fafcc509f9_0_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afcc509f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2fafcc509f9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fafcc509f9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6" name="Google Shape;416;g2fafcc509f9_0_2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afcc509f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2fafcc509f9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afcc509f9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fafcc509f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afcc509f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2fafcc509f9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afcc509f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2fafcc509f9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afcc509f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fafcc509f9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afcc509f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fafcc509f9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1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4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3" name="Google Shape;103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vnk8p8Xu18I" TargetMode="External"/><Relationship Id="rId4" Type="http://schemas.openxmlformats.org/officeDocument/2006/relationships/hyperlink" Target="https://www.youtube.com/watch?v=KehFgWHdO5o" TargetMode="External"/><Relationship Id="rId5" Type="http://schemas.openxmlformats.org/officeDocument/2006/relationships/hyperlink" Target="https://www.youtube.com/watch?v=fpL-7fPPMYY" TargetMode="Externa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1aMVz-gOMHM" TargetMode="External"/><Relationship Id="rId4" Type="http://schemas.openxmlformats.org/officeDocument/2006/relationships/hyperlink" Target="https://www.youtube.com/live/cWKGMiryM08?si=sIFiBWKgG3NjRA7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pt-BR"/>
              <a:t>Oficina - Avaliação da Câmara como um todo</a:t>
            </a:r>
            <a:endParaRPr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Logotipo, nome da empresa&#10;&#10;Descrição gerada automaticamente" id="145" name="Google Shape;1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afcc509f9_0_32"/>
          <p:cNvSpPr txBox="1"/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pt-BR"/>
              <a:t>Oficina - Avaliação da Câmara como um todo</a:t>
            </a:r>
            <a:endParaRPr/>
          </a:p>
        </p:txBody>
      </p:sp>
      <p:sp>
        <p:nvSpPr>
          <p:cNvPr id="226" name="Google Shape;226;g2fafcc509f9_0_32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Logotipo, nome da empresa&#10;&#10;Descrição gerada automaticamente" id="227" name="Google Shape;227;g2fafcc509f9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fafcc509f9_0_32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g2fafcc509f9_0_32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pt-BR"/>
              <a:t>Como funciona a avaliação de uma Câmara municipal</a:t>
            </a:r>
            <a:endParaRPr/>
          </a:p>
        </p:txBody>
      </p:sp>
      <p:sp>
        <p:nvSpPr>
          <p:cNvPr id="235" name="Google Shape;235;p2"/>
          <p:cNvSpPr txBox="1"/>
          <p:nvPr>
            <p:ph idx="1" type="body"/>
          </p:nvPr>
        </p:nvSpPr>
        <p:spPr>
          <a:xfrm>
            <a:off x="677325" y="2350451"/>
            <a:ext cx="85968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568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8"/>
              <a:buChar char="►"/>
            </a:pPr>
            <a:r>
              <a:rPr lang="pt-BR" sz="1860">
                <a:solidFill>
                  <a:schemeClr val="dk1"/>
                </a:solidFill>
              </a:rPr>
              <a:t>A avaliação depende dos critérios ou da metodologia que se deseja utilizar. A seguir estão alguns exemplos: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pt-BR" sz="1860">
                <a:solidFill>
                  <a:schemeClr val="dk1"/>
                </a:solidFill>
              </a:rPr>
              <a:t>a.) Economia de verbas de mandato;  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pt-BR" sz="1860">
                <a:solidFill>
                  <a:schemeClr val="dk1"/>
                </a:solidFill>
              </a:rPr>
              <a:t>b.) Votações em projetos de lei;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pt-BR" sz="1860">
                <a:solidFill>
                  <a:schemeClr val="dk1"/>
                </a:solidFill>
              </a:rPr>
              <a:t>c.) Índice de transparência;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pt-BR" sz="1860">
                <a:solidFill>
                  <a:schemeClr val="dk1"/>
                </a:solidFill>
              </a:rPr>
              <a:t>d.) Credibilidade institucional;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pt-BR" sz="1860">
                <a:solidFill>
                  <a:schemeClr val="dk1"/>
                </a:solidFill>
              </a:rPr>
              <a:t>e.) Grau de participação social nos debates públicos;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pt-BR" sz="1860">
                <a:solidFill>
                  <a:schemeClr val="dk1"/>
                </a:solidFill>
              </a:rPr>
              <a:t>f.) Proposição de projetos de lei;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pt-BR" sz="1860">
                <a:solidFill>
                  <a:schemeClr val="dk1"/>
                </a:solidFill>
              </a:rPr>
              <a:t>g.) Incidência no orçamento público;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pt-BR" sz="1860">
                <a:solidFill>
                  <a:schemeClr val="dk1"/>
                </a:solidFill>
              </a:rPr>
              <a:t>h.) Entre outros.</a:t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t/>
            </a:r>
            <a:endParaRPr sz="18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t/>
            </a:r>
            <a:endParaRPr sz="1860">
              <a:solidFill>
                <a:schemeClr val="dk1"/>
              </a:solidFill>
            </a:endParaRPr>
          </a:p>
          <a:p>
            <a:pPr indent="-251459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t/>
            </a:r>
            <a:endParaRPr sz="1860">
              <a:solidFill>
                <a:schemeClr val="dk1"/>
              </a:solidFill>
            </a:endParaRPr>
          </a:p>
        </p:txBody>
      </p:sp>
      <p:pic>
        <p:nvPicPr>
          <p:cNvPr descr="Logotipo, nome da empresa&#10;&#10;Descrição gerada automaticamente" id="236" name="Google Shape;2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2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Metodologia INSPER</a:t>
            </a:r>
            <a:endParaRPr/>
          </a:p>
        </p:txBody>
      </p:sp>
      <p:sp>
        <p:nvSpPr>
          <p:cNvPr id="244" name="Google Shape;244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Metodologia que tem como objetivo avaliar a Câmara municipal a partir de seu caráter político;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Autoria: Humberto Dantas e Luciana Yeung.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Logotipo, nome da empresa&#10;&#10;Descrição gerada automaticamente" id="245" name="Google Shape;2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4666a6952_0_45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Metodologia INSPER</a:t>
            </a:r>
            <a:endParaRPr/>
          </a:p>
        </p:txBody>
      </p:sp>
      <p:sp>
        <p:nvSpPr>
          <p:cNvPr id="253" name="Google Shape;253;g224666a6952_0_4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Desenvolvimento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1º passo) Definir as características de um indicador capaz de responder de forma objetiva sobre como avaliar o Poder legislativo de forma sistêmica e racional;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2º passo) Realização de escolhas metodológicas como por exemplo a que possibilite a construção de um índice replicável a diferentes realidades legislativas e que permita olhar um parlamento sob seus aspectos morais e legais, constituído com base em uma lógica mais quantitativa;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3º passo) Princípios norteadores: indicadores simplificados, que possibilitem uma compreensão fácil e a adaptação às múltiplas realidades municipais, estaduais e federais;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4º passo) Construção de um índice (de desempenho do Legislativo) pautado em quatro grandes subíndices, que trazem informações com o mesmo peso.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Logotipo, nome da empresa&#10;&#10;Descrição gerada automaticamente" id="254" name="Google Shape;254;g224666a6952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24666a6952_0_45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g224666a6952_0_45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4666a6952_0_2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Metodologia INSPER</a:t>
            </a:r>
            <a:endParaRPr/>
          </a:p>
        </p:txBody>
      </p:sp>
      <p:sp>
        <p:nvSpPr>
          <p:cNvPr id="262" name="Google Shape;262;g224666a6952_0_2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Composto por 4 indicadores compostos de 16 subíndices associados às prerrogativas legais do legislativo;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Indicadores: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1.) Função promovedora;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2.) Função cooperadora;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3.) Função fiscalizadora;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4.) Função transparente</a:t>
            </a:r>
            <a:endParaRPr>
              <a:solidFill>
                <a:schemeClr val="dk1"/>
              </a:solidFill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Logotipo, nome da empresa&#10;&#10;Descrição gerada automaticamente" id="263" name="Google Shape;263;g224666a6952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24666a6952_0_2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g224666a6952_0_2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Metodologia INSPER</a:t>
            </a:r>
            <a:endParaRPr/>
          </a:p>
        </p:txBody>
      </p:sp>
      <p:sp>
        <p:nvSpPr>
          <p:cNvPr id="271" name="Google Shape;271;p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t-BR"/>
              <a:t>Notas: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1.) 0-4,99 - </a:t>
            </a:r>
            <a:r>
              <a:rPr lang="pt-BR">
                <a:solidFill>
                  <a:srgbClr val="FF0000"/>
                </a:solidFill>
              </a:rPr>
              <a:t>Ruim</a:t>
            </a:r>
            <a:r>
              <a:rPr lang="pt-BR"/>
              <a:t>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2.) 5-6,99 - </a:t>
            </a:r>
            <a:r>
              <a:rPr lang="pt-BR">
                <a:solidFill>
                  <a:schemeClr val="accent3"/>
                </a:solidFill>
              </a:rPr>
              <a:t>Média</a:t>
            </a:r>
            <a:r>
              <a:rPr lang="pt-BR"/>
              <a:t>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/>
              <a:t>3.) 7-10 - </a:t>
            </a:r>
            <a:r>
              <a:rPr lang="pt-BR">
                <a:solidFill>
                  <a:schemeClr val="accent2"/>
                </a:solidFill>
              </a:rPr>
              <a:t>Boa</a:t>
            </a:r>
            <a:r>
              <a:rPr lang="pt-BR"/>
              <a:t>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72" name="Google Shape;2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8938" y="2039815"/>
            <a:ext cx="4096831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273" name="Google Shape;27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4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Função Promovedora</a:t>
            </a:r>
            <a:endParaRPr/>
          </a:p>
        </p:txBody>
      </p:sp>
      <p:sp>
        <p:nvSpPr>
          <p:cNvPr id="281" name="Google Shape;281;p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Objetivo: avaliar o papel de legislar da Câmara;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Subíndices: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1.) Quantidade de projetos de alto impacto/complexidade, propostos pelo Poder Legislativo aprovados no ano</a:t>
            </a:r>
            <a:r>
              <a:rPr lang="pt-BR">
                <a:solidFill>
                  <a:srgbClr val="000000"/>
                </a:solidFill>
              </a:rPr>
              <a:t>;</a:t>
            </a:r>
            <a:endParaRPr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2) Quantidade de emendas ou substitutivos sancionados, de autoria do Legislativo, apresentados em projetos propostos pelo Executivo</a:t>
            </a:r>
            <a:r>
              <a:rPr lang="pt-BR">
                <a:solidFill>
                  <a:srgbClr val="000000"/>
                </a:solidFill>
              </a:rPr>
              <a:t>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3.) Quantidade de emendas ao orçamento executadas, de origem no Legislativo, com base no total apresentado</a:t>
            </a:r>
            <a:r>
              <a:rPr lang="pt-BR">
                <a:solidFill>
                  <a:srgbClr val="000000"/>
                </a:solidFill>
              </a:rPr>
              <a:t>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4.) Quantidade de atividades de comissões permanentes, tendo por base o número de reuniões realizadas, face ao total de reuniões esperadas</a:t>
            </a:r>
            <a:r>
              <a:rPr lang="pt-BR">
                <a:solidFill>
                  <a:srgbClr val="000000"/>
                </a:solidFill>
              </a:rPr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7020" lvl="0" marL="342900" rtl="0" algn="l">
              <a:spcBef>
                <a:spcPts val="100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ogotipo, nome da empresa&#10;&#10;Descrição gerada automaticamente" id="282" name="Google Shape;2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4" name="Google Shape;284;p5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0" name="Google Shape;290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" name="Google Shape;291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2" name="Google Shape;292;p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93" name="Google Shape;293;p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4" name="Google Shape;294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96" name="Google Shape;296;p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97" name="Google Shape;297;p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98" name="Google Shape;298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300" name="Google Shape;300;p6"/>
          <p:cNvGraphicFramePr/>
          <p:nvPr/>
        </p:nvGraphicFramePr>
        <p:xfrm>
          <a:off x="0" y="-30078"/>
          <a:ext cx="3000000" cy="3000000"/>
        </p:xfrm>
        <a:graphic>
          <a:graphicData uri="http://schemas.openxmlformats.org/drawingml/2006/table">
            <a:tbl>
              <a:tblPr bandRow="1" firstRow="1">
                <a:solidFill>
                  <a:srgbClr val="F7F7F7"/>
                </a:solidFill>
                <a:tableStyleId>{077EE5DB-1F44-40E6-BEEE-3B2335C03DA0}</a:tableStyleId>
              </a:tblPr>
              <a:tblGrid>
                <a:gridCol w="1681525"/>
                <a:gridCol w="3307075"/>
                <a:gridCol w="4579900"/>
                <a:gridCol w="1035500"/>
                <a:gridCol w="776750"/>
                <a:gridCol w="811225"/>
              </a:tblGrid>
              <a:tr h="362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Função/Tópico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Índice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 de cálculo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Fonte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Indice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Média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Promovedora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61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1.1. 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projetos complexos sancionados de iniciativa do Legislativo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de projetos complexos aprovados no ano </a:t>
                      </a: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dividido pelo total de projetos complexos de origem no legislativo em tramitação no ano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splegis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161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1.2. 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emendas ou substitutivos sancionados  dos parlamentares em projetos do Executivo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de emendas dos parlamentares aprovadas nos projetos complexos sancionados de origem no Executivo</a:t>
                      </a: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, dividido pelo total de emendas apresentadas a estes projetos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splegis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397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1.3. 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Emendas ao orçamento executadas, de origem do Legislativo, com base no total apresentado.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de recursos de emendas</a:t>
                      </a: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 </a:t>
                      </a: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executado (liberado)  dividido pelo volume total de recursos solicitado  em emendas (LOA) pelos vereadores 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11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1.4. 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atividades de comissões permanentes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Número de reuniões ocorridas no ano</a:t>
                      </a:r>
                      <a:r>
                        <a:rPr b="1"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pt-BR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calculadas em cada comissão, dividido pelo número de reuniões esperadas. </a:t>
                      </a:r>
                      <a:endParaRPr/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429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125" marB="49200" marR="5125" marL="51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Função Cooperadora</a:t>
            </a:r>
            <a:endParaRPr/>
          </a:p>
        </p:txBody>
      </p:sp>
      <p:sp>
        <p:nvSpPr>
          <p:cNvPr id="306" name="Google Shape;306;p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Objetivo: avaliar a cooperação do poder legislativo com o poder executivo, através da aprovação de temas de interesse da prefeitura favoráveis ao município;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Subíndices: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1.) Aprovação de projetos de origem no executivo; 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2.) </a:t>
            </a: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Atendimento a pedidos de urgência;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pt-BR">
                <a:solidFill>
                  <a:schemeClr val="dk1"/>
                </a:solidFill>
              </a:rPr>
              <a:t>.) Aprovação de projetos c</a:t>
            </a: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om velocidade de tramitação abaixo da média;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4.) A</a:t>
            </a: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provação de projetos de iniciativa do Executivo, sem apresentação de emendas pelo poder Legislativo</a:t>
            </a:r>
            <a:r>
              <a:rPr lang="pt-BR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Logotipo, nome da empresa&#10;&#10;Descrição gerada automaticamente" id="307" name="Google Shape;3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5" name="Google Shape;315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" name="Google Shape;316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7" name="Google Shape;317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8" name="Google Shape;318;p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9" name="Google Shape;319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21" name="Google Shape;321;p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22" name="Google Shape;322;p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3" name="Google Shape;323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26" name="Google Shape;326;p8"/>
          <p:cNvGraphicFramePr/>
          <p:nvPr/>
        </p:nvGraphicFramePr>
        <p:xfrm>
          <a:off x="-10026" y="-100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{077EE5DB-1F44-40E6-BEEE-3B2335C03DA0}</a:tableStyleId>
              </a:tblPr>
              <a:tblGrid>
                <a:gridCol w="1405675"/>
                <a:gridCol w="3833450"/>
                <a:gridCol w="4668450"/>
                <a:gridCol w="909825"/>
                <a:gridCol w="678275"/>
                <a:gridCol w="706350"/>
              </a:tblGrid>
              <a:tr h="730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Função/Tópico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Índice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 de cálculo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Fonte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Indice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Média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397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Cooperadora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34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2.1. 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projetos sancionados de origem no Executivo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de projetos propostos pelo Executivo sancionados dividido pelo total de projetos em tramitação</a:t>
                      </a: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splegis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134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2.2. 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projetos sancionados de origem no Executivo, sem emendas apresentadas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de projetos sancionados sem qualquer emenda, dividido pelo total de projetos sancionados de origem no Executivo .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splegis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34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2.3. 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pedidos de urgência aprovados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de pedidos de urgência e/ou aprov. Reunião Comissões   aceitos dividido pelo total de pedidos realizados pelo Executivo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splegis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134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2.4. 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projetos aprovados abaixo da média de velocidade de tramitação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Porcentagem de projetos aprovados com velocidade abaixo da média de tramitação.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Splegis</a:t>
                      </a:r>
                      <a:endParaRPr/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7650" marB="132450" marR="4415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afcc509f9_0_41"/>
          <p:cNvSpPr txBox="1"/>
          <p:nvPr>
            <p:ph type="title"/>
          </p:nvPr>
        </p:nvSpPr>
        <p:spPr>
          <a:xfrm>
            <a:off x="4511247" y="1283075"/>
            <a:ext cx="31695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Trebuchet MS"/>
              <a:buNone/>
            </a:pPr>
            <a:r>
              <a:rPr b="1" lang="pt-BR"/>
              <a:t>Agenda do dia </a:t>
            </a:r>
            <a:endParaRPr b="1"/>
          </a:p>
        </p:txBody>
      </p:sp>
      <p:sp>
        <p:nvSpPr>
          <p:cNvPr id="153" name="Google Shape;153;g2fafcc509f9_0_41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1 - Apresentação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>
                <a:solidFill>
                  <a:srgbClr val="000000"/>
                </a:solidFill>
              </a:rPr>
              <a:t>O que é o Observatório Social do Brasil - SP;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>
                <a:solidFill>
                  <a:srgbClr val="000000"/>
                </a:solidFill>
              </a:rPr>
              <a:t>Programação geral;</a:t>
            </a:r>
            <a:endParaRPr>
              <a:solidFill>
                <a:srgbClr val="000000"/>
              </a:solidFill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Char char="○"/>
            </a:pPr>
            <a:r>
              <a:rPr lang="pt-BR">
                <a:solidFill>
                  <a:srgbClr val="000000"/>
                </a:solidFill>
              </a:rPr>
              <a:t>O que foi visto até aqui;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2 - Oficina - Avaliação da Câmara como um todo;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>
                <a:solidFill>
                  <a:schemeClr val="dk1"/>
                </a:solidFill>
              </a:rPr>
              <a:t>Parte teórica;</a:t>
            </a:r>
            <a:endParaRPr>
              <a:solidFill>
                <a:schemeClr val="dk1"/>
              </a:solidFill>
            </a:endParaRPr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</a:pPr>
            <a:r>
              <a:rPr lang="pt-BR">
                <a:solidFill>
                  <a:schemeClr val="dk1"/>
                </a:solidFill>
              </a:rPr>
              <a:t>Intervalo (15 minutos);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600">
                <a:solidFill>
                  <a:schemeClr val="dk1"/>
                </a:solidFill>
              </a:rPr>
              <a:t>P</a:t>
            </a:r>
            <a:r>
              <a:rPr lang="pt-BR">
                <a:solidFill>
                  <a:schemeClr val="dk1"/>
                </a:solidFill>
              </a:rPr>
              <a:t>arte</a:t>
            </a:r>
            <a:r>
              <a:rPr lang="pt-BR" sz="1600">
                <a:solidFill>
                  <a:schemeClr val="dk1"/>
                </a:solidFill>
              </a:rPr>
              <a:t> prática;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3 - Fechamento.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Logotipo, nome da empresa&#10;&#10;Descrição gerada automaticamente" id="154" name="Google Shape;154;g2fafcc509f9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fafcc509f9_0_41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g2fafcc509f9_0_41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Função fiscalizadora</a:t>
            </a:r>
            <a:endParaRPr/>
          </a:p>
        </p:txBody>
      </p:sp>
      <p:sp>
        <p:nvSpPr>
          <p:cNvPr id="332" name="Google Shape;332;p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Objetivo: </a:t>
            </a: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avaliar o papel fiscalizador do poder legislativo em relação ao poder executivo;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Subíndices: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1.) Percentual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de pedidos de informação atendidos em relação aos protocolados;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2.) C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omparecimento de autoridades do poder executivo a convocações ou convites para a prestação de esclarecimentos;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3.) Q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uantidade de Comissões Parlamentares de Inquérito instaladas em relação às protocolada;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4.) S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olicitação de informações ao TCM sobre execução orçamentária;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ogotipo, nome da empresa&#10;&#10;Descrição gerada automaticamente" id="333" name="Google Shape;3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9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sz="1800">
              <a:solidFill>
                <a:srgbClr val="3F781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" name="Google Shape;340;p10"/>
          <p:cNvGraphicFramePr/>
          <p:nvPr/>
        </p:nvGraphicFramePr>
        <p:xfrm>
          <a:off x="-10026" y="100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{23297E7F-49A7-47C6-9C72-7B6A49054F02}</a:tableStyleId>
              </a:tblPr>
              <a:tblGrid>
                <a:gridCol w="1548850"/>
                <a:gridCol w="3632775"/>
                <a:gridCol w="3779475"/>
                <a:gridCol w="1709525"/>
                <a:gridCol w="766525"/>
                <a:gridCol w="754875"/>
              </a:tblGrid>
              <a:tr h="635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>
                          <a:solidFill>
                            <a:schemeClr val="dk1"/>
                          </a:solidFill>
                        </a:rPr>
                        <a:t>Função/Tópico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>
                          <a:solidFill>
                            <a:schemeClr val="dk1"/>
                          </a:solidFill>
                        </a:rPr>
                        <a:t>Índice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>
                          <a:solidFill>
                            <a:schemeClr val="dk1"/>
                          </a:solidFill>
                        </a:rPr>
                        <a:t>Forma de cálculo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>
                          <a:solidFill>
                            <a:schemeClr val="dk1"/>
                          </a:solidFill>
                        </a:rPr>
                        <a:t>Fonte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>
                          <a:solidFill>
                            <a:schemeClr val="dk1"/>
                          </a:solidFill>
                        </a:rPr>
                        <a:t>Indice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>
                          <a:solidFill>
                            <a:schemeClr val="dk1"/>
                          </a:solidFill>
                        </a:rPr>
                        <a:t>Média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>
                    <a:solidFill>
                      <a:srgbClr val="F7F7F7"/>
                    </a:solidFill>
                  </a:tcPr>
                </a:tc>
              </a:tr>
              <a:tr h="581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/>
                        <a:t>3. Fiscalizadora</a:t>
                      </a:r>
                      <a:endParaRPr b="1"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%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11111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</a:tr>
              <a:tr h="132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/>
                        <a:t>3.1.</a:t>
                      </a:r>
                      <a:endParaRPr b="1"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índice de atendimento às solicitações de informações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Total de pedidos de informação atendidos</a:t>
                      </a:r>
                      <a:r>
                        <a:rPr lang="pt-BR" sz="800" u="none" cap="none" strike="noStrike">
                          <a:solidFill>
                            <a:srgbClr val="FF0000"/>
                          </a:solidFill>
                        </a:rPr>
                        <a:t>  </a:t>
                      </a:r>
                      <a:r>
                        <a:rPr lang="pt-BR" sz="800" u="none" cap="none" strike="noStrike"/>
                        <a:t>  dividido pelo total de solicitações encaminhadas 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splegis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</a:tr>
              <a:tr h="1663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/>
                        <a:t>3.2. </a:t>
                      </a:r>
                      <a:endParaRPr b="1"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Índice de atendimento a convocações aos membros do Executivo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Total de convocações atendidas</a:t>
                      </a:r>
                      <a:r>
                        <a:rPr b="1" lang="pt-BR" sz="800" u="none" cap="none" strike="noStrike">
                          <a:solidFill>
                            <a:srgbClr val="FF0000"/>
                          </a:solidFill>
                        </a:rPr>
                        <a:t>  </a:t>
                      </a:r>
                      <a:r>
                        <a:rPr lang="pt-BR" sz="800" u="none" cap="none" strike="noStrike"/>
                        <a:t>sobre o total de convocações realizadas 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splegis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</a:tr>
              <a:tr h="132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/>
                        <a:t>3.3.</a:t>
                      </a:r>
                      <a:endParaRPr b="1"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Índice de comissões parlamentares de inquérito instaladas que versam sobre temática de impacto sobre o Executivo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Total de CPI instaladas que versem sobre temas de responsabilidade  do Executivo</a:t>
                      </a:r>
                      <a:r>
                        <a:rPr b="1" lang="pt-BR" sz="800" u="none" cap="none" strike="noStrike">
                          <a:solidFill>
                            <a:srgbClr val="FF0000"/>
                          </a:solidFill>
                        </a:rPr>
                        <a:t>  </a:t>
                      </a:r>
                      <a:r>
                        <a:rPr lang="pt-BR" sz="800" u="none" cap="none" strike="noStrike"/>
                        <a:t>sobre o total de CPI instaladas</a:t>
                      </a:r>
                      <a:r>
                        <a:rPr b="1" lang="pt-BR" sz="800" u="none" cap="none" strike="noStrike">
                          <a:solidFill>
                            <a:srgbClr val="FF0000"/>
                          </a:solidFill>
                        </a:rPr>
                        <a:t> 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Pedido pela Lei de Acesso á informação 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</a:tr>
              <a:tr h="132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800" u="none" cap="none" strike="noStrike"/>
                        <a:t>3.4. </a:t>
                      </a:r>
                      <a:endParaRPr b="1"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Índice de atendimento às consultas ao Tribunal de Contas sobre aplicação do Orçamento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Total de pedidos ao TCM atendidos sobre o total de pedidos realizados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u="none" cap="none" strike="noStrike"/>
                        <a:t>Pedido pela Lei de Acesso á informação </a:t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350" marB="35250" marR="7350" marL="73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Função transparente</a:t>
            </a:r>
            <a:endParaRPr/>
          </a:p>
        </p:txBody>
      </p:sp>
      <p:sp>
        <p:nvSpPr>
          <p:cNvPr id="346" name="Google Shape;346;p1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Objetivo: avaliar o grau de proximidade que a sociedade civil consegue ter com o poder legislativo;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pt-BR">
                <a:solidFill>
                  <a:schemeClr val="dk1"/>
                </a:solidFill>
              </a:rPr>
              <a:t>Subíndices: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1.) Quantidade de 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audiências públicas realizadas;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2.) 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Quantidade de projetos propostos de 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iniciativa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popular e/ou baseados em sugestões de entidades da sociedade civil;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3.) </a:t>
            </a:r>
            <a:r>
              <a:rPr lang="pt-B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tendimento a pedidos protocolados pela Lei de Acesso à Informação – LAI;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dk1"/>
                </a:solidFill>
              </a:rPr>
              <a:t>4.) A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tendimento aos princípios básicos de transparência.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Logotipo, nome da empresa&#10;&#10;Descrição gerada automaticamente" id="347" name="Google Shape;3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1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11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5" name="Google Shape;355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6" name="Google Shape;356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7" name="Google Shape;357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58" name="Google Shape;358;p1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9" name="Google Shape;359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61" name="Google Shape;361;p1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62" name="Google Shape;362;p1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3" name="Google Shape;363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66" name="Google Shape;366;p12"/>
          <p:cNvGraphicFramePr/>
          <p:nvPr/>
        </p:nvGraphicFramePr>
        <p:xfrm>
          <a:off x="-10026" y="-300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{077EE5DB-1F44-40E6-BEEE-3B2335C03DA0}</a:tableStyleId>
              </a:tblPr>
              <a:tblGrid>
                <a:gridCol w="1505175"/>
                <a:gridCol w="3941075"/>
                <a:gridCol w="2904250"/>
                <a:gridCol w="2471700"/>
                <a:gridCol w="668575"/>
                <a:gridCol w="698200"/>
              </a:tblGrid>
              <a:tr h="539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Função/Tópico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Índice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 de cálculo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Fonte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Indice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Média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539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Transparente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716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4.1. 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projetos aprovados pelo legislativo que tem origem na sociedade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de projetos aprovados de origem popular (</a:t>
                      </a:r>
                      <a:r>
                        <a:rPr lang="pt-BR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Incluídos</a:t>
                      </a: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aqueles de iniciativa popular) pelo total de projetos de origem popular em tramitação.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Pedido pela Lei de Acesso á informação 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14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4.2. 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projetos complexos sancionados que tiveram audiências públicas realizadas acerca de seus conteúdos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de projetos sancionados  que tiveram audiências públicas</a:t>
                      </a: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</a:t>
                      </a:r>
                      <a:r>
                        <a:rPr lang="pt-BR" sz="12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Mesmo não sendo obrigatórias)</a:t>
                      </a: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sobre o total de sancionados 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splegis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4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4.3.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atendimento aos pedidos advindos da LAI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Divisão de pedidos atendidos  pelo total de protocolados ** -( média mensal )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Link Acesso à informação da CMSP 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7F7"/>
                    </a:solidFill>
                  </a:tcPr>
                </a:tc>
              </a:tr>
              <a:tr h="1135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4.4.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Índice de atendimento a aspectos básicos de estrutura de transparencia.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Análise de uma série de ferramentas, pela resposta a 10 questões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site da Câmara</a:t>
                      </a:r>
                      <a:endParaRPr/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75450" marB="37725" marR="7850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afcc509f9_0_419"/>
          <p:cNvSpPr txBox="1"/>
          <p:nvPr>
            <p:ph type="ctrTitle"/>
          </p:nvPr>
        </p:nvSpPr>
        <p:spPr>
          <a:xfrm>
            <a:off x="1636725" y="2424953"/>
            <a:ext cx="8915400" cy="20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pt-BR"/>
              <a:t>Intervalo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Logotipo, nome da empresa&#10;&#10;Descrição gerada automaticamente" id="372" name="Google Shape;372;g2fafcc509f9_0_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2fafcc509f9_0_419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g2fafcc509f9_0_419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fafcc509f9_0_248"/>
          <p:cNvSpPr txBox="1"/>
          <p:nvPr>
            <p:ph type="ctrTitle"/>
          </p:nvPr>
        </p:nvSpPr>
        <p:spPr>
          <a:xfrm>
            <a:off x="1507067" y="4819009"/>
            <a:ext cx="7767000" cy="164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prática: análise da metodologia INSPER na Câmara Municipal de São Paulo no ano de 2023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24666a6952_0_53"/>
          <p:cNvSpPr txBox="1"/>
          <p:nvPr>
            <p:ph type="title"/>
          </p:nvPr>
        </p:nvSpPr>
        <p:spPr>
          <a:xfrm>
            <a:off x="677325" y="1283075"/>
            <a:ext cx="859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Atividade prática</a:t>
            </a:r>
            <a:endParaRPr/>
          </a:p>
        </p:txBody>
      </p:sp>
      <p:sp>
        <p:nvSpPr>
          <p:cNvPr id="385" name="Google Shape;385;g224666a6952_0_53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AutoNum type="arabicParenR"/>
            </a:pPr>
            <a:r>
              <a:rPr lang="pt-BR">
                <a:solidFill>
                  <a:schemeClr val="dk1"/>
                </a:solidFill>
              </a:rPr>
              <a:t>Apresentação dos resultados da Câmara Municipal de São Paulo na metodologia INSPER referentes a 2023;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arenR"/>
            </a:pPr>
            <a:r>
              <a:rPr lang="pt-BR">
                <a:solidFill>
                  <a:schemeClr val="dk1"/>
                </a:solidFill>
              </a:rPr>
              <a:t>Análise dos resultados obtidos.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Logotipo, nome da empresa&#10;&#10;Descrição gerada automaticamente" id="386" name="Google Shape;386;g224666a6952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24666a6952_0_53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8" name="Google Shape;388;g224666a6952_0_53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24666a6952_0_71"/>
          <p:cNvSpPr txBox="1"/>
          <p:nvPr>
            <p:ph type="ctrTitle"/>
          </p:nvPr>
        </p:nvSpPr>
        <p:spPr>
          <a:xfrm>
            <a:off x="1507075" y="3098330"/>
            <a:ext cx="7767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pt-BR"/>
              <a:t>Reflexões</a:t>
            </a:r>
            <a:endParaRPr/>
          </a:p>
        </p:txBody>
      </p:sp>
      <p:pic>
        <p:nvPicPr>
          <p:cNvPr descr="Logotipo, nome da empresa&#10;&#10;Descrição gerada automaticamente" id="394" name="Google Shape;394;g224666a6952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24666a6952_0_71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Google Shape;396;g224666a6952_0_71"/>
          <p:cNvSpPr txBox="1"/>
          <p:nvPr/>
        </p:nvSpPr>
        <p:spPr>
          <a:xfrm>
            <a:off x="52179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fafcc509f9_0_252"/>
          <p:cNvSpPr txBox="1"/>
          <p:nvPr>
            <p:ph type="title"/>
          </p:nvPr>
        </p:nvSpPr>
        <p:spPr>
          <a:xfrm>
            <a:off x="677334" y="1281952"/>
            <a:ext cx="85968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402" name="Google Shape;402;g2fafcc509f9_0_252"/>
          <p:cNvSpPr txBox="1"/>
          <p:nvPr>
            <p:ph idx="1" type="body"/>
          </p:nvPr>
        </p:nvSpPr>
        <p:spPr>
          <a:xfrm>
            <a:off x="672995" y="2133600"/>
            <a:ext cx="9475800" cy="42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8450" lvl="0" marL="302895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pt-BR">
                <a:solidFill>
                  <a:schemeClr val="dk1"/>
                </a:solidFill>
              </a:rPr>
              <a:t>DANTAS, Humberto &amp; YEUNG, Luciana. </a:t>
            </a:r>
            <a:r>
              <a:rPr lang="pt-BR">
                <a:solidFill>
                  <a:schemeClr val="dk1"/>
                </a:solidFill>
              </a:rPr>
              <a:t>Indicadores de desempenho para parlamentos: o desafio de aferir práticas políticas</a:t>
            </a:r>
            <a:r>
              <a:rPr lang="pt-BR">
                <a:solidFill>
                  <a:schemeClr val="dk1"/>
                </a:solidFill>
              </a:rPr>
              <a:t>. </a:t>
            </a:r>
            <a:r>
              <a:rPr lang="pt-BR">
                <a:solidFill>
                  <a:schemeClr val="dk1"/>
                </a:solidFill>
              </a:rPr>
              <a:t>Cadernos da Escola do Legislativo. Vol. 15, n.24, 2013. p.45-67</a:t>
            </a:r>
            <a:r>
              <a:rPr lang="pt-BR">
                <a:solidFill>
                  <a:schemeClr val="dk1"/>
                </a:solidFill>
              </a:rPr>
              <a:t>;</a:t>
            </a:r>
            <a:endParaRPr>
              <a:solidFill>
                <a:schemeClr val="dk1"/>
              </a:solidFill>
            </a:endParaRPr>
          </a:p>
          <a:p>
            <a:pPr indent="-2286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Logotipo, nome da empresa&#10;&#10;Descrição gerada automaticamente" id="403" name="Google Shape;403;g2fafcc509f9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2fafcc509f9_0_252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5" name="Google Shape;405;g2fafcc509f9_0_252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fafcc509f9_0_269"/>
          <p:cNvSpPr txBox="1"/>
          <p:nvPr>
            <p:ph type="ctrTitle"/>
          </p:nvPr>
        </p:nvSpPr>
        <p:spPr>
          <a:xfrm>
            <a:off x="1507075" y="3098330"/>
            <a:ext cx="7767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pt-BR"/>
              <a:t>Fechamento</a:t>
            </a:r>
            <a:endParaRPr/>
          </a:p>
        </p:txBody>
      </p:sp>
      <p:pic>
        <p:nvPicPr>
          <p:cNvPr descr="Logotipo, nome da empresa&#10;&#10;Descrição gerada automaticamente" id="411" name="Google Shape;411;g2fafcc509f9_0_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fafcc509f9_0_269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3" name="Google Shape;413;g2fafcc509f9_0_269"/>
          <p:cNvSpPr txBox="1"/>
          <p:nvPr/>
        </p:nvSpPr>
        <p:spPr>
          <a:xfrm>
            <a:off x="52179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afcc509f9_0_50"/>
          <p:cNvSpPr txBox="1"/>
          <p:nvPr>
            <p:ph type="ctrTitle"/>
          </p:nvPr>
        </p:nvSpPr>
        <p:spPr>
          <a:xfrm>
            <a:off x="2085610" y="2297538"/>
            <a:ext cx="72570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rPr lang="pt-BR" sz="4900"/>
              <a:t>Apresentação</a:t>
            </a:r>
            <a:endParaRPr sz="4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</p:txBody>
      </p:sp>
      <p:pic>
        <p:nvPicPr>
          <p:cNvPr descr="Logotipo, nome da empresa&#10;&#10;Descrição gerada automaticamente" id="162" name="Google Shape;162;g2fafcc509f9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fafcc509f9_0_50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g2fafcc509f9_0_50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fafcc509f9_0_277"/>
          <p:cNvSpPr txBox="1"/>
          <p:nvPr>
            <p:ph type="ctrTitle"/>
          </p:nvPr>
        </p:nvSpPr>
        <p:spPr>
          <a:xfrm>
            <a:off x="1507075" y="3098330"/>
            <a:ext cx="7767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pt-BR"/>
              <a:t>Pesquisa</a:t>
            </a:r>
            <a:endParaRPr/>
          </a:p>
        </p:txBody>
      </p:sp>
      <p:pic>
        <p:nvPicPr>
          <p:cNvPr descr="Logotipo, nome da empresa&#10;&#10;Descrição gerada automaticamente" id="419" name="Google Shape;419;g2fafcc509f9_0_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fafcc509f9_0_277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afcc509f9_0_58"/>
          <p:cNvSpPr txBox="1"/>
          <p:nvPr>
            <p:ph type="title"/>
          </p:nvPr>
        </p:nvSpPr>
        <p:spPr>
          <a:xfrm>
            <a:off x="677334" y="1281953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/>
              <a:t>O que é o Observatório Social do Brasil - São Paulo (OSB-SP)</a:t>
            </a:r>
            <a:endParaRPr/>
          </a:p>
        </p:txBody>
      </p:sp>
      <p:sp>
        <p:nvSpPr>
          <p:cNvPr id="170" name="Google Shape;170;g2fafcc509f9_0_58"/>
          <p:cNvSpPr txBox="1"/>
          <p:nvPr>
            <p:ph idx="1" type="body"/>
          </p:nvPr>
        </p:nvSpPr>
        <p:spPr>
          <a:xfrm>
            <a:off x="677334" y="2978618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418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Times New Roman"/>
              <a:buChar char="●"/>
            </a:pPr>
            <a:r>
              <a:rPr lang="pt-BR" sz="1600">
                <a:solidFill>
                  <a:schemeClr val="dk1"/>
                </a:solidFill>
              </a:rPr>
              <a:t>Organização da sociedade civil:</a:t>
            </a:r>
            <a:endParaRPr sz="1600">
              <a:solidFill>
                <a:schemeClr val="dk1"/>
              </a:solidFill>
            </a:endParaRPr>
          </a:p>
          <a:p>
            <a:pPr indent="-42418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Times New Roman"/>
              <a:buChar char="●"/>
            </a:pPr>
            <a:r>
              <a:rPr lang="pt-BR" sz="1600">
                <a:solidFill>
                  <a:srgbClr val="000000"/>
                </a:solidFill>
              </a:rPr>
              <a:t>Integrante de uma rede de mais de 100 unidades municipais e uma estadual, coordenadas pelo OSB.</a:t>
            </a:r>
            <a:endParaRPr sz="1600">
              <a:solidFill>
                <a:srgbClr val="000000"/>
              </a:solidFill>
            </a:endParaRPr>
          </a:p>
          <a:p>
            <a:pPr indent="-42418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Times New Roman"/>
              <a:buChar char="●"/>
            </a:pPr>
            <a:r>
              <a:rPr lang="pt-BR" sz="1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Totalmente apartidária;</a:t>
            </a:r>
            <a:r>
              <a:rPr lang="pt-BR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600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2418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Times New Roman"/>
              <a:buChar char="●"/>
            </a:pPr>
            <a:r>
              <a:rPr lang="pt-BR" sz="1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Independente do poder público;</a:t>
            </a:r>
            <a:r>
              <a:rPr lang="pt-BR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600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2418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Times New Roman"/>
              <a:buChar char="●"/>
            </a:pPr>
            <a:r>
              <a:rPr lang="pt-BR" sz="1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Financiada por doações dos cidadãos e entidades.</a:t>
            </a:r>
            <a:endParaRPr sz="1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543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800"/>
              <a:buNone/>
            </a:pPr>
            <a:r>
              <a:t/>
            </a:r>
            <a:endParaRPr b="0" sz="25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descr="Logotipo, nome da empresa&#10;&#10;Descrição gerada automaticamente" id="171" name="Google Shape;171;g2fafcc509f9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fafcc509f9_0_58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g2fafcc509f9_0_58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afcc509f9_0_67"/>
          <p:cNvSpPr txBox="1"/>
          <p:nvPr>
            <p:ph type="title"/>
          </p:nvPr>
        </p:nvSpPr>
        <p:spPr>
          <a:xfrm>
            <a:off x="677334" y="1281952"/>
            <a:ext cx="85968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5454"/>
              <a:buFont typeface="Trebuchet MS"/>
              <a:buNone/>
            </a:pPr>
            <a:r>
              <a:rPr lang="pt-BR" sz="4400"/>
              <a:t>Missão</a:t>
            </a:r>
            <a:endParaRPr sz="4400"/>
          </a:p>
        </p:txBody>
      </p:sp>
      <p:sp>
        <p:nvSpPr>
          <p:cNvPr id="179" name="Google Shape;179;g2fafcc509f9_0_67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37338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Times New Roman"/>
              <a:buChar char="●"/>
            </a:pPr>
            <a:r>
              <a:rPr lang="pt-BR" sz="1600">
                <a:solidFill>
                  <a:srgbClr val="000000"/>
                </a:solidFill>
              </a:rPr>
              <a:t>Exercer o Controle social do poder público municipal; </a:t>
            </a:r>
            <a:endParaRPr sz="1600">
              <a:solidFill>
                <a:srgbClr val="000000"/>
              </a:solidFill>
            </a:endParaRPr>
          </a:p>
          <a:p>
            <a:pPr indent="-37338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Times New Roman"/>
              <a:buChar char="●"/>
            </a:pPr>
            <a:r>
              <a:rPr lang="pt-BR" sz="1600">
                <a:solidFill>
                  <a:srgbClr val="000000"/>
                </a:solidFill>
              </a:rPr>
              <a:t>Efetivar a Participação do Cidadão na melhoria da gestão pública municipal; </a:t>
            </a:r>
            <a:endParaRPr sz="1600">
              <a:solidFill>
                <a:srgbClr val="000000"/>
              </a:solidFill>
            </a:endParaRPr>
          </a:p>
          <a:p>
            <a:pPr indent="-37338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Times New Roman"/>
              <a:buChar char="●"/>
            </a:pPr>
            <a:r>
              <a:rPr lang="pt-BR" sz="1600">
                <a:solidFill>
                  <a:srgbClr val="000000"/>
                </a:solidFill>
              </a:rPr>
              <a:t>Transformar a indignação em atitude a favor da transparência, educação e qualidade na aplicação dos recursos públicos. 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Logotipo, nome da empresa&#10;&#10;Descrição gerada automaticamente" id="180" name="Google Shape;180;g2fafcc509f9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fafcc509f9_0_67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g2fafcc509f9_0_67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afcc509f9_0_76"/>
          <p:cNvSpPr txBox="1"/>
          <p:nvPr>
            <p:ph type="title"/>
          </p:nvPr>
        </p:nvSpPr>
        <p:spPr>
          <a:xfrm>
            <a:off x="677334" y="1281952"/>
            <a:ext cx="85968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/>
              <a:t>Eixos de Atuação</a:t>
            </a:r>
            <a:endParaRPr/>
          </a:p>
        </p:txBody>
      </p:sp>
      <p:sp>
        <p:nvSpPr>
          <p:cNvPr id="188" name="Google Shape;188;g2fafcc509f9_0_76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0" lang="pt-BR" sz="1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Fi</a:t>
            </a:r>
            <a:r>
              <a:rPr lang="pt-BR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scalização das políticas públicas;</a:t>
            </a:r>
            <a:endParaRPr sz="1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0" lang="pt-BR" sz="16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Incremento da transparência;</a:t>
            </a:r>
            <a:endParaRPr sz="1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pt-BR"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Fomento ao controle social.</a:t>
            </a:r>
            <a:endParaRPr b="0" sz="1600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Logotipo, nome da empresa&#10;&#10;Descrição gerada automaticamente" id="189" name="Google Shape;189;g2fafcc509f9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fafcc509f9_0_76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g2fafcc509f9_0_76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afcc509f9_0_85"/>
          <p:cNvSpPr txBox="1"/>
          <p:nvPr>
            <p:ph type="ctrTitle"/>
          </p:nvPr>
        </p:nvSpPr>
        <p:spPr>
          <a:xfrm>
            <a:off x="783929" y="1278403"/>
            <a:ext cx="9195600" cy="19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rPr lang="pt-BR" sz="4900"/>
              <a:t>Conhecendo o trabalho do vereador (Programação geral)</a:t>
            </a:r>
            <a:endParaRPr sz="4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0204"/>
              <a:buFont typeface="Century Gothic"/>
              <a:buNone/>
            </a:pPr>
            <a:r>
              <a:t/>
            </a:r>
            <a:endParaRPr sz="4900"/>
          </a:p>
        </p:txBody>
      </p:sp>
      <p:sp>
        <p:nvSpPr>
          <p:cNvPr id="197" name="Google Shape;197;g2fafcc509f9_0_85"/>
          <p:cNvSpPr txBox="1"/>
          <p:nvPr/>
        </p:nvSpPr>
        <p:spPr>
          <a:xfrm>
            <a:off x="4795432" y="1718834"/>
            <a:ext cx="386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i="0" lang="pt-BR" sz="63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63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Logotipo, nome da empresa&#10;&#10;Descrição gerada automaticamente" id="198" name="Google Shape;198;g2fafcc509f9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fafcc509f9_0_85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0" name="Google Shape;200;g2fafcc509f9_0_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175" y="2866550"/>
            <a:ext cx="4400475" cy="35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fafcc509f9_0_85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afcc509f9_0_95"/>
          <p:cNvSpPr txBox="1"/>
          <p:nvPr>
            <p:ph type="title"/>
          </p:nvPr>
        </p:nvSpPr>
        <p:spPr>
          <a:xfrm>
            <a:off x="891150" y="1283075"/>
            <a:ext cx="838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O que já foi visto até aqui?</a:t>
            </a:r>
            <a:endParaRPr/>
          </a:p>
        </p:txBody>
      </p:sp>
      <p:sp>
        <p:nvSpPr>
          <p:cNvPr id="207" name="Google Shape;207;g2fafcc509f9_0_9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Trebuchet MS"/>
              <a:buAutoNum type="arabicPeriod"/>
            </a:pPr>
            <a:r>
              <a:rPr lang="pt-BR">
                <a:solidFill>
                  <a:schemeClr val="dk1"/>
                </a:solidFill>
              </a:rPr>
              <a:t>Minicurso Conhecendo o trabalho do vereador: foi visto como que se estrutura o Estado brasileiro; o que é o poder legislativo; como que funciona e se estrutura uma Câmara Municipal; e o trabalho desenvolvido pelos vereadores (Link: </a:t>
            </a:r>
            <a:r>
              <a:rPr lang="pt-BR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Mini-Curso: O Poder Legislativo Municipa (youtube.com)</a:t>
            </a:r>
            <a:r>
              <a:rPr lang="pt-BR">
                <a:solidFill>
                  <a:schemeClr val="dk1"/>
                </a:solidFill>
              </a:rPr>
              <a:t>);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Trebuchet MS"/>
              <a:buAutoNum type="arabicPeriod"/>
            </a:pPr>
            <a:r>
              <a:rPr lang="pt-BR">
                <a:solidFill>
                  <a:schemeClr val="dk1"/>
                </a:solidFill>
              </a:rPr>
              <a:t>Oficina - Despesas e Origem de campanha: foi visto o que são campanhas eleitorais; o que é média, cláusula de desempenho e quocientes eleitoral e partidário; formas de captação de recursos pelas campanhas; e como que ocorrem as prestações de contas. (Link:</a:t>
            </a:r>
            <a:r>
              <a:rPr lang="pt-BR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Oficina: Despesas de campanha e origem dos recursos. (youtube.com)</a:t>
            </a:r>
            <a:r>
              <a:rPr lang="pt-BR">
                <a:solidFill>
                  <a:schemeClr val="dk1"/>
                </a:solidFill>
              </a:rPr>
              <a:t>);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Trebuchet MS"/>
              <a:buAutoNum type="arabicPeriod"/>
            </a:pPr>
            <a:r>
              <a:rPr lang="pt-BR">
                <a:solidFill>
                  <a:schemeClr val="dk1"/>
                </a:solidFill>
              </a:rPr>
              <a:t>Oficina - Proposições legislativas: foi visto quais são os tipos de proposições que um parlamento municipal pode fazer e as fases de tramitação do processo legislativo; como levantar proposições legislativas nos sites das Câmaras municipais e como classificá-las por tema e complexidade. (Link: </a:t>
            </a:r>
            <a:r>
              <a:rPr lang="pt-BR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Educação para cidadania: Oficina Projetos Propostos (youtube.com)</a:t>
            </a:r>
            <a:r>
              <a:rPr lang="pt-BR">
                <a:solidFill>
                  <a:schemeClr val="dk1"/>
                </a:solidFill>
              </a:rPr>
              <a:t>).</a:t>
            </a:r>
            <a:endParaRPr>
              <a:solidFill>
                <a:schemeClr val="dk1"/>
              </a:solidFill>
            </a:endParaRPr>
          </a:p>
          <a:p>
            <a:pPr indent="-251459" lvl="0" marL="34290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08" name="Google Shape;208;g2fafcc509f9_0_95"/>
          <p:cNvSpPr txBox="1"/>
          <p:nvPr/>
        </p:nvSpPr>
        <p:spPr>
          <a:xfrm>
            <a:off x="-1993900" y="548650"/>
            <a:ext cx="731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gotipo, nome da empresa&#10;&#10;Descrição gerada automaticamente" id="209" name="Google Shape;209;g2fafcc509f9_0_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fafcc509f9_0_95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g2fafcc509f9_0_95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fafcc509f9_0_105"/>
          <p:cNvSpPr txBox="1"/>
          <p:nvPr>
            <p:ph idx="1" type="body"/>
          </p:nvPr>
        </p:nvSpPr>
        <p:spPr>
          <a:xfrm>
            <a:off x="891150" y="2191352"/>
            <a:ext cx="8596800" cy="3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4. Oficina - Gastos de Gabinete e Encargos com Pessoal: foi visto o que são gastos de gabinete e qual é a importância da sua análise; como procurar por gastos de gabinete no site da Câmara Municipal; o que são encargos com pessoal, servidores de carreira e comissionado; e como que é o quadro de assessores da Câmara Municipal de São Paulo. (Link: </a:t>
            </a:r>
            <a:r>
              <a:rPr lang="pt-BR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Oficina Gastos de gabinete e encargos com pessoal - YouTube</a:t>
            </a:r>
            <a:r>
              <a:rPr lang="pt-BR">
                <a:solidFill>
                  <a:schemeClr val="dk1"/>
                </a:solidFill>
              </a:rPr>
              <a:t>);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5.Oficina - Emendas ao orçamento propostas e liberadas: foi visto o que são as leis orçamentárias e o ciclo orçamentário; o que é uma emendas parlamentar e quais são os seus tipos; como que funciona cada etapa das emendas parlamentares; e as emendas parlamentares no contexto da Câmara Municipal de São Paulo.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6</a:t>
            </a:r>
            <a:r>
              <a:rPr lang="pt-BR">
                <a:solidFill>
                  <a:schemeClr val="dk1"/>
                </a:solidFill>
              </a:rPr>
              <a:t>.Live - Lançamento e divulgação do painel interativo: foi apresentado ao público o painel “Conheça o seu vereador”, assim como as suas funcionalidades para utilização. Encontra-se disponível no site do Observatório Social do Brasil - São Paulo. (Link da apresentação:  </a:t>
            </a:r>
            <a:r>
              <a:rPr lang="pt-BR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Lançamento e divulgação do painel interativo</a:t>
            </a:r>
            <a:r>
              <a:rPr lang="pt-BR">
                <a:solidFill>
                  <a:schemeClr val="dk1"/>
                </a:solidFill>
              </a:rPr>
              <a:t>)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Logotipo, nome da empresa&#10;&#10;Descrição gerada automaticamente" id="217" name="Google Shape;217;g2fafcc509f9_0_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1148" y="330573"/>
            <a:ext cx="2543174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fafcc509f9_0_105"/>
          <p:cNvSpPr/>
          <p:nvPr/>
        </p:nvSpPr>
        <p:spPr>
          <a:xfrm>
            <a:off x="0" y="6420265"/>
            <a:ext cx="12192000" cy="523500"/>
          </a:xfrm>
          <a:prstGeom prst="rect">
            <a:avLst/>
          </a:prstGeom>
          <a:gradFill>
            <a:gsLst>
              <a:gs pos="0">
                <a:srgbClr val="608119"/>
              </a:gs>
              <a:gs pos="48000">
                <a:srgbClr val="94C826"/>
              </a:gs>
              <a:gs pos="100000">
                <a:srgbClr val="BFE471"/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g2fafcc509f9_0_105"/>
          <p:cNvSpPr txBox="1"/>
          <p:nvPr>
            <p:ph type="title"/>
          </p:nvPr>
        </p:nvSpPr>
        <p:spPr>
          <a:xfrm>
            <a:off x="891150" y="1283075"/>
            <a:ext cx="838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t-BR"/>
              <a:t>O que já foi visto até aqui?</a:t>
            </a:r>
            <a:endParaRPr/>
          </a:p>
        </p:txBody>
      </p:sp>
      <p:sp>
        <p:nvSpPr>
          <p:cNvPr id="220" name="Google Shape;220;g2fafcc509f9_0_105"/>
          <p:cNvSpPr txBox="1"/>
          <p:nvPr/>
        </p:nvSpPr>
        <p:spPr>
          <a:xfrm>
            <a:off x="4760776" y="6497375"/>
            <a:ext cx="26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3F7818"/>
                </a:solidFill>
                <a:latin typeface="Arial Black"/>
                <a:ea typeface="Arial Black"/>
                <a:cs typeface="Arial Black"/>
                <a:sym typeface="Arial Black"/>
              </a:rPr>
              <a:t>osb-saopaulo.org.br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2024-01-22T16:48:58Z</dcterms:created>
</cp:coreProperties>
</file>